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5"/>
  </p:notesMasterIdLst>
  <p:sldIdLst>
    <p:sldId id="292" r:id="rId2"/>
    <p:sldId id="371" r:id="rId3"/>
    <p:sldId id="372" r:id="rId4"/>
    <p:sldId id="288" r:id="rId5"/>
    <p:sldId id="391" r:id="rId6"/>
    <p:sldId id="389" r:id="rId7"/>
    <p:sldId id="402" r:id="rId8"/>
    <p:sldId id="305" r:id="rId9"/>
    <p:sldId id="306" r:id="rId10"/>
    <p:sldId id="407" r:id="rId11"/>
    <p:sldId id="408" r:id="rId12"/>
    <p:sldId id="409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397" r:id="rId23"/>
    <p:sldId id="398" r:id="rId24"/>
    <p:sldId id="399" r:id="rId25"/>
    <p:sldId id="400" r:id="rId26"/>
    <p:sldId id="401" r:id="rId27"/>
    <p:sldId id="381" r:id="rId28"/>
    <p:sldId id="392" r:id="rId29"/>
    <p:sldId id="393" r:id="rId30"/>
    <p:sldId id="394" r:id="rId31"/>
    <p:sldId id="395" r:id="rId32"/>
    <p:sldId id="405" r:id="rId33"/>
    <p:sldId id="406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viewProps" Target="view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3F227-6B54-F242-A084-BD3DA8848BC2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77F03-02FA-FA47-B874-19D71198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9C5B6-7BBB-2048-B543-7A19BF77648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41966-6F7E-504C-8AAD-896AACCE67EE}" type="datetimeFigureOut">
              <a:rPr lang="en-US" smtClean="0"/>
              <a:pPr/>
              <a:t>4/2/12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Relationship Id="rId6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hyperlink" Target="http://www.nicenet.org/" TargetMode="External"/><Relationship Id="rId4" Type="http://schemas.openxmlformats.org/officeDocument/2006/relationships/hyperlink" Target="http://cacoo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wallwisher.com/" TargetMode="External"/><Relationship Id="rId3" Type="http://schemas.openxmlformats.org/officeDocument/2006/relationships/hyperlink" Target="https://bubbl.us/beta/" TargetMode="External"/><Relationship Id="rId5" Type="http://schemas.openxmlformats.org/officeDocument/2006/relationships/hyperlink" Target="http://delicious.com/" TargetMode="Externa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hyperlink" Target="http://kwout.com/" TargetMode="External"/><Relationship Id="rId7" Type="http://schemas.openxmlformats.org/officeDocument/2006/relationships/hyperlink" Target="http://www.rememberthemilk.com/" TargetMode="External"/><Relationship Id="rId11" Type="http://schemas.openxmlformats.org/officeDocument/2006/relationships/hyperlink" Target="http://www.screencast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sharetabs.com/" TargetMode="External"/><Relationship Id="rId8" Type="http://schemas.openxmlformats.org/officeDocument/2006/relationships/hyperlink" Target="http://jott.com/default.aspx" TargetMode="External"/><Relationship Id="rId13" Type="http://schemas.openxmlformats.org/officeDocument/2006/relationships/hyperlink" Target="http://www.diigo.com/" TargetMode="External"/><Relationship Id="rId10" Type="http://schemas.openxmlformats.org/officeDocument/2006/relationships/hyperlink" Target="http://livebinders.com/" TargetMode="External"/><Relationship Id="rId5" Type="http://schemas.openxmlformats.org/officeDocument/2006/relationships/hyperlink" Target="http://www.jogtheweb.com/" TargetMode="External"/><Relationship Id="rId12" Type="http://schemas.openxmlformats.org/officeDocument/2006/relationships/hyperlink" Target="http://www.evernote.com/about/learn_more/" TargetMode="External"/><Relationship Id="rId2" Type="http://schemas.openxmlformats.org/officeDocument/2006/relationships/hyperlink" Target="http://www.google.com/ig" TargetMode="External"/><Relationship Id="rId9" Type="http://schemas.openxmlformats.org/officeDocument/2006/relationships/hyperlink" Target="http://www.simplybox.com/" TargetMode="External"/><Relationship Id="rId3" Type="http://schemas.openxmlformats.org/officeDocument/2006/relationships/hyperlink" Target="http://www.zotero.org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prezi.com/" TargetMode="External"/><Relationship Id="rId4" Type="http://schemas.openxmlformats.org/officeDocument/2006/relationships/hyperlink" Target="http://voicethread.com/%23home" TargetMode="External"/><Relationship Id="rId10" Type="http://schemas.openxmlformats.org/officeDocument/2006/relationships/hyperlink" Target="http://www.surveymonkey.com/" TargetMode="External"/><Relationship Id="rId5" Type="http://schemas.openxmlformats.org/officeDocument/2006/relationships/hyperlink" Target="http://www.glogster.com" TargetMode="External"/><Relationship Id="rId7" Type="http://schemas.openxmlformats.org/officeDocument/2006/relationships/hyperlink" Target="http://www.ustream.tv/" TargetMode="External"/><Relationship Id="rId11" Type="http://schemas.openxmlformats.org/officeDocument/2006/relationships/hyperlink" Target="http://www.engrade.com/" TargetMode="External"/><Relationship Id="rId12" Type="http://schemas.openxmlformats.org/officeDocument/2006/relationships/hyperlink" Target="http://www.polleverywhere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jingproject.com/" TargetMode="External"/><Relationship Id="rId9" Type="http://schemas.openxmlformats.org/officeDocument/2006/relationships/hyperlink" Target="http://penzu.com/" TargetMode="External"/><Relationship Id="rId3" Type="http://schemas.openxmlformats.org/officeDocument/2006/relationships/hyperlink" Target="http://www.wordle.net/" TargetMode="External"/><Relationship Id="rId6" Type="http://schemas.openxmlformats.org/officeDocument/2006/relationships/hyperlink" Target="http://www.slideshare.net/" TargetMode="Externa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hyperlink" Target="http://www.shelfari.com/" TargetMode="External"/><Relationship Id="rId7" Type="http://schemas.openxmlformats.org/officeDocument/2006/relationships/hyperlink" Target="http://www.skype.com" TargetMode="External"/><Relationship Id="rId11" Type="http://schemas.openxmlformats.org/officeDocument/2006/relationships/hyperlink" Target="http://pbworks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google.com/accounts/ServiceLogin?service=writely&amp;passive=true&amp;nui=1&amp;continue=http://docs.google.com/&amp;followup=http://docs.google.com/&amp;ltmpl=homepage&amp;rm=false" TargetMode="External"/><Relationship Id="rId8" Type="http://schemas.openxmlformats.org/officeDocument/2006/relationships/hyperlink" Target="http://www.wikispaces.com/" TargetMode="External"/><Relationship Id="rId13" Type="http://schemas.openxmlformats.org/officeDocument/2006/relationships/hyperlink" Target="http://www.dimdim.com/" TargetMode="External"/><Relationship Id="rId10" Type="http://schemas.openxmlformats.org/officeDocument/2006/relationships/hyperlink" Target="http://www.ning.com/" TargetMode="External"/><Relationship Id="rId5" Type="http://schemas.openxmlformats.org/officeDocument/2006/relationships/hyperlink" Target="http://www.stixy.com/" TargetMode="External"/><Relationship Id="rId12" Type="http://schemas.openxmlformats.org/officeDocument/2006/relationships/hyperlink" Target="http://www.signupgenius.com/" TargetMode="External"/><Relationship Id="rId2" Type="http://schemas.openxmlformats.org/officeDocument/2006/relationships/notesSlide" Target="../notesSlides/notesSlide1.xml"/><Relationship Id="rId9" Type="http://schemas.openxmlformats.org/officeDocument/2006/relationships/hyperlink" Target="http://www.wetpaint.com/page/about" TargetMode="External"/><Relationship Id="rId3" Type="http://schemas.openxmlformats.org/officeDocument/2006/relationships/hyperlink" Target="http://www.librarything.com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itch.com/" TargetMode="External"/><Relationship Id="rId4" Type="http://schemas.openxmlformats.org/officeDocument/2006/relationships/hyperlink" Target="http://www.picnik.com/" TargetMode="External"/><Relationship Id="rId5" Type="http://schemas.openxmlformats.org/officeDocument/2006/relationships/hyperlink" Target="http://www.picturetrail.com/" TargetMode="External"/><Relationship Id="rId7" Type="http://schemas.openxmlformats.org/officeDocument/2006/relationships/hyperlink" Target="http://www.onetruemedia.com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2.shidonni.com/v2/LandingPage.aspx" TargetMode="External"/><Relationship Id="rId3" Type="http://schemas.openxmlformats.org/officeDocument/2006/relationships/hyperlink" Target="http://www.flickr.com/" TargetMode="External"/><Relationship Id="rId6" Type="http://schemas.openxmlformats.org/officeDocument/2006/relationships/hyperlink" Target="http://www.imagechef.com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image" Target="../media/image24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vocacyguru.com/" TargetMode="External"/><Relationship Id="rId3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alytictech.com/Netdraw/netdraw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April 2, 2012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8152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oper Black" pitchFamily="18" charset="0"/>
              </a:rPr>
              <a:t>i</a:t>
            </a:r>
            <a:r>
              <a:rPr lang="en-US" sz="6600" dirty="0" err="1" smtClean="0">
                <a:latin typeface="Cooper Black" pitchFamily="18" charset="0"/>
              </a:rPr>
              <a:t>Wonder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 you wonder about?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all starts with a question.</a:t>
            </a:r>
            <a:endParaRPr lang="en-US" dirty="0"/>
          </a:p>
        </p:txBody>
      </p:sp>
      <p:pic>
        <p:nvPicPr>
          <p:cNvPr id="4" name="Content Placeholder 3" descr="question_mark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rcRect l="-14853" r="-14853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should be something you are really interested in.</a:t>
            </a:r>
            <a:endParaRPr lang="en-US" dirty="0"/>
          </a:p>
        </p:txBody>
      </p:sp>
      <p:pic>
        <p:nvPicPr>
          <p:cNvPr id="6" name="Content Placeholder 5" descr="interest_dice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rcRect l="-55174" r="-5517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find the answers?</a:t>
            </a:r>
            <a:endParaRPr lang="en-US" dirty="0"/>
          </a:p>
        </p:txBody>
      </p:sp>
      <p:pic>
        <p:nvPicPr>
          <p:cNvPr id="4" name="Content Placeholder 3" descr="2285260454_aef4bf8d58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rcRect l="-6281" r="-6281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plan to find the answer.</a:t>
            </a:r>
            <a:endParaRPr lang="en-US" dirty="0"/>
          </a:p>
        </p:txBody>
      </p:sp>
      <p:pic>
        <p:nvPicPr>
          <p:cNvPr id="4" name="Content Placeholder 3" descr="magnify.gif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might you find answers?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</a:t>
            </a:r>
          </a:p>
          <a:p>
            <a:r>
              <a:rPr lang="en-US" dirty="0" smtClean="0"/>
              <a:t>Books</a:t>
            </a:r>
          </a:p>
          <a:p>
            <a:r>
              <a:rPr lang="en-US" dirty="0" smtClean="0"/>
              <a:t>Experts</a:t>
            </a:r>
          </a:p>
          <a:p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earching-for-an-answer.jpg"/>
          <p:cNvPicPr>
            <a:picLocks noChangeAspect="1"/>
          </p:cNvPicPr>
          <p:nvPr/>
        </p:nvPicPr>
        <p:blipFill>
          <a:blip r:embed="rId2">
            <a:grayscl/>
          </a:blip>
          <a:srcRect l="-11345" r="-11345"/>
          <a:stretch>
            <a:fillRect/>
          </a:stretch>
        </p:blipFill>
        <p:spPr>
          <a:xfrm>
            <a:off x="2992727" y="1752600"/>
            <a:ext cx="6151273" cy="33829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you know which sources are good ones?</a:t>
            </a:r>
            <a:endParaRPr lang="en-US" dirty="0"/>
          </a:p>
        </p:txBody>
      </p:sp>
      <p:pic>
        <p:nvPicPr>
          <p:cNvPr id="4" name="Content Placeholder 3" descr="web_site_evaluation_measuring_websites_size1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1571224" y="1600200"/>
            <a:ext cx="6001551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 to find more questions along the way.</a:t>
            </a:r>
            <a:endParaRPr lang="en-US" dirty="0"/>
          </a:p>
        </p:txBody>
      </p:sp>
      <p:pic>
        <p:nvPicPr>
          <p:cNvPr id="4" name="Content Placeholder 3" descr="question-mark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6213" r="-86213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that you know…</a:t>
            </a:r>
            <a:endParaRPr lang="en-US" dirty="0"/>
          </a:p>
        </p:txBody>
      </p:sp>
      <p:pic>
        <p:nvPicPr>
          <p:cNvPr id="4" name="Content Placeholder 3" descr="idea_bulb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do?</a:t>
            </a:r>
            <a:endParaRPr lang="en-US" dirty="0"/>
          </a:p>
        </p:txBody>
      </p:sp>
      <p:pic>
        <p:nvPicPr>
          <p:cNvPr id="4" name="Content Placeholder 3" descr="thinkingcapwhoa.gif"/>
          <p:cNvPicPr>
            <a:picLocks noGrp="1" noChangeAspect="1"/>
          </p:cNvPicPr>
          <p:nvPr>
            <p:ph idx="1"/>
          </p:nvPr>
        </p:nvPicPr>
        <p:blipFill>
          <a:blip r:embed="rId2"/>
          <a:srcRect l="-57115" r="2393"/>
          <a:stretch>
            <a:fillRect/>
          </a:stretch>
        </p:blipFill>
        <p:spPr>
          <a:xfrm>
            <a:off x="457200" y="1600200"/>
            <a:ext cx="5943600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Welcome back Everyone!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695700"/>
            <a:ext cx="45159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Every class, please check your audio: Tools&gt;audio&gt;audio set up wizard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Green Check Good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Red X-can’t hear 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	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contact tech support and be ready to use telephony</a:t>
            </a: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).</a:t>
            </a:r>
            <a:b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Click on the Telephone icon and follow instructions on the screen.</a:t>
            </a:r>
            <a:endParaRPr lang="en-US" sz="1400" b="1" i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590" y="1143000"/>
            <a:ext cx="60488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What’s one thing you learned over spring break?</a:t>
            </a:r>
            <a:endParaRPr lang="en-US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e-chart-small.pn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6096000" y="1600200"/>
            <a:ext cx="3048000" cy="2381250"/>
          </a:xfrm>
          <a:prstGeom prst="rect">
            <a:avLst/>
          </a:prstGeom>
        </p:spPr>
      </p:pic>
      <p:pic>
        <p:nvPicPr>
          <p:cNvPr id="1027" name="Picture 3" descr="C:\Documents and Settings\bohnec\Local Settings\Temporary Internet Files\Content.IE5\AJ2EKBPH\MPj0438755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 rot="1089690">
            <a:off x="5100287" y="1819536"/>
            <a:ext cx="1599268" cy="1200652"/>
          </a:xfrm>
          <a:prstGeom prst="rect">
            <a:avLst/>
          </a:prstGeom>
          <a:noFill/>
        </p:spPr>
      </p:pic>
      <p:pic>
        <p:nvPicPr>
          <p:cNvPr id="11" name="Picture 10" descr="8609558624514672.jpg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981200" y="1163761"/>
            <a:ext cx="3163824" cy="3163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you share what you’ve learned?</a:t>
            </a:r>
            <a:endParaRPr lang="en-US" dirty="0"/>
          </a:p>
        </p:txBody>
      </p:sp>
      <p:pic>
        <p:nvPicPr>
          <p:cNvPr id="1026" name="Picture 2" descr="C:\Documents and Settings\bohnec\Local Settings\Temporary Internet Files\Content.IE5\4L7JCBC9\MPj04331830000[1]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88179" y="1778685"/>
            <a:ext cx="2825783" cy="2667001"/>
          </a:xfrm>
          <a:prstGeom prst="rect">
            <a:avLst/>
          </a:prstGeom>
          <a:noFill/>
        </p:spPr>
      </p:pic>
      <p:pic>
        <p:nvPicPr>
          <p:cNvPr id="1029" name="Picture 5" descr="C:\Documents and Settings\bohnec\Local Settings\Temporary Internet Files\Content.IE5\Z5D04P8T\MPj04392430000[1].jpg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 rot="20462084">
            <a:off x="1149383" y="4304556"/>
            <a:ext cx="2514600" cy="1683585"/>
          </a:xfrm>
          <a:prstGeom prst="rect">
            <a:avLst/>
          </a:prstGeom>
          <a:noFill/>
        </p:spPr>
      </p:pic>
      <p:pic>
        <p:nvPicPr>
          <p:cNvPr id="1030" name="Picture 6" descr="C:\Documents and Settings\bohnec\Local Settings\Temporary Internet Files\Content.IE5\4L7JCBC9\MPj04386900000[1].jpg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 rot="416871">
            <a:off x="4593349" y="3647055"/>
            <a:ext cx="3612933" cy="249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9400" cy="4525963"/>
          </a:xfrm>
        </p:spPr>
        <p:txBody>
          <a:bodyPr/>
          <a:lstStyle/>
          <a:p>
            <a:r>
              <a:rPr lang="en-US" dirty="0" smtClean="0"/>
              <a:t>Website</a:t>
            </a:r>
          </a:p>
          <a:p>
            <a:r>
              <a:rPr lang="en-US" dirty="0" smtClean="0"/>
              <a:t>Libraries</a:t>
            </a:r>
          </a:p>
          <a:p>
            <a:r>
              <a:rPr lang="en-US" dirty="0" smtClean="0"/>
              <a:t>People</a:t>
            </a:r>
          </a:p>
          <a:p>
            <a:endParaRPr lang="en-US" dirty="0"/>
          </a:p>
        </p:txBody>
      </p:sp>
      <p:pic>
        <p:nvPicPr>
          <p:cNvPr id="4" name="Picture 3" descr="Resource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886200" y="1752600"/>
            <a:ext cx="3374136" cy="456112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Wallwisher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Bubbl.us</a:t>
            </a:r>
            <a:r>
              <a:rPr lang="en-US" dirty="0" smtClean="0"/>
              <a:t>		</a:t>
            </a:r>
          </a:p>
          <a:p>
            <a:r>
              <a:rPr lang="en-US" dirty="0" smtClean="0">
                <a:hlinkClick r:id="rId4"/>
              </a:rPr>
              <a:t>Cacoo</a:t>
            </a:r>
            <a:r>
              <a:rPr lang="en-US" dirty="0" smtClean="0"/>
              <a:t>			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Information Seeking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Delicious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Nicenet.org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9650"/>
            <a:ext cx="3215417" cy="2990613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igoogle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Zotero 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Kwout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Jogtheweb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Sharetabs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Rememberthemilk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8245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Use of Information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59650"/>
            <a:ext cx="4041775" cy="395128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8"/>
              </a:rPr>
              <a:t>Jott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Simplybox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Livebinders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Screencast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Evernote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Diigo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250" y="1535113"/>
            <a:ext cx="4041775" cy="8245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Location and Access</a:t>
            </a: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&amp; The Big6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66294"/>
            <a:ext cx="4040188" cy="395128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Jing</a:t>
            </a:r>
            <a:endParaRPr lang="en-US" dirty="0" smtClean="0"/>
          </a:p>
          <a:p>
            <a:r>
              <a:rPr lang="en-US" dirty="0" err="1" smtClean="0">
                <a:hlinkClick r:id="rId3"/>
              </a:rPr>
              <a:t>Wordle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Voicethread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Glogster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Slideshare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Ustream TV</a:t>
            </a:r>
            <a:endParaRPr lang="en-US" dirty="0" smtClean="0"/>
          </a:p>
          <a:p>
            <a:r>
              <a:rPr lang="en-US" dirty="0" err="1" smtClean="0">
                <a:hlinkClick r:id="rId8"/>
              </a:rPr>
              <a:t>Prezi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9"/>
              </a:rPr>
              <a:t>Penzu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Surveymonkey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Engrade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Polleverywhere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Libraries / Books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Librarything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Shelfari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Collaboration tools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5"/>
              </a:rPr>
              <a:t>Stixy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Googledocs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Skype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Wikispaces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Wetpaint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Ning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Pbworks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Signupgenius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DimDim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7388" y="2023241"/>
            <a:ext cx="4040188" cy="639762"/>
          </a:xfrm>
        </p:spPr>
        <p:txBody>
          <a:bodyPr/>
          <a:lstStyle/>
          <a:p>
            <a:r>
              <a:rPr lang="en-US" dirty="0" smtClean="0"/>
              <a:t>Just for Fun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2663003"/>
            <a:ext cx="4040188" cy="704540"/>
          </a:xfrm>
        </p:spPr>
        <p:txBody>
          <a:bodyPr/>
          <a:lstStyle/>
          <a:p>
            <a:r>
              <a:rPr lang="en-US" dirty="0" err="1" smtClean="0">
                <a:hlinkClick r:id="rId2"/>
              </a:rPr>
              <a:t>Shidonni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268421" y="202324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Photos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268421" y="2663003"/>
            <a:ext cx="4040188" cy="25487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Flickr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noProof="0" dirty="0" smtClean="0">
                <a:hlinkClick r:id="rId4"/>
              </a:rPr>
              <a:t>Picnik</a:t>
            </a:r>
            <a:endParaRPr lang="en-US" sz="2400" noProof="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5"/>
              </a:rPr>
              <a:t>Picturetrail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6"/>
              </a:rPr>
              <a:t>Imagechef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7"/>
              </a:rPr>
              <a:t>Onetruemedia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hlinkClick r:id="rId8"/>
              </a:rPr>
              <a:t>Skitch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en-US" sz="24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47" y="1861440"/>
            <a:ext cx="5894039" cy="42647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Dane Ward</a:t>
            </a:r>
          </a:p>
          <a:p>
            <a:pPr lvl="1"/>
            <a:r>
              <a:rPr lang="en-US" dirty="0" smtClean="0"/>
              <a:t>Acting Dean of University Libraries Illinois State University's Milner Library </a:t>
            </a:r>
          </a:p>
          <a:p>
            <a:pPr lvl="1"/>
            <a:r>
              <a:rPr lang="en-US" dirty="0" err="1" smtClean="0"/>
              <a:t>ACRL’s</a:t>
            </a:r>
            <a:r>
              <a:rPr lang="en-US" dirty="0" smtClean="0"/>
              <a:t> Institute for Information Literacy</a:t>
            </a:r>
          </a:p>
          <a:p>
            <a:pPr lvl="1"/>
            <a:r>
              <a:rPr lang="en-US" dirty="0" smtClean="0"/>
              <a:t>National Forum on Information Literacy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www.infolit.org/sites.html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2488970"/>
            <a:ext cx="2057400" cy="25781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</a:t>
            </a:r>
            <a:r>
              <a:rPr lang="en-US" dirty="0" err="1" smtClean="0"/>
              <a:t>Excercise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you will act as the teacher.  One or two of you will act as the librarian or librarians.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441450" y="3121790"/>
            <a:ext cx="3446080" cy="335521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</a:t>
            </a:r>
            <a:r>
              <a:rPr lang="en-US" dirty="0" err="1" smtClean="0"/>
              <a:t>Excercise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“teacher” will approach the “media </a:t>
            </a:r>
            <a:r>
              <a:rPr lang="en-US" dirty="0" err="1" smtClean="0"/>
              <a:t>specialist(s</a:t>
            </a:r>
            <a:r>
              <a:rPr lang="en-US" dirty="0" smtClean="0"/>
              <a:t>)” with the assignment and together all parties will develop a lesson.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628155" y="3367200"/>
            <a:ext cx="3236800" cy="3236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4206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Question of the week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54000" y="100013"/>
          <a:ext cx="8890000" cy="663294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89600"/>
                <a:gridCol w="7600400"/>
              </a:tblGrid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Becky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Kelly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Shannon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Nate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H.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Michelle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Jen W.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Betsy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Mike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6250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Exercise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questions/outcomes/objectives</a:t>
            </a:r>
          </a:p>
          <a:p>
            <a:r>
              <a:rPr lang="en-US" dirty="0" smtClean="0"/>
              <a:t> role of each team member</a:t>
            </a:r>
          </a:p>
          <a:p>
            <a:r>
              <a:rPr lang="en-US" dirty="0" smtClean="0"/>
              <a:t>the assignment </a:t>
            </a:r>
          </a:p>
          <a:p>
            <a:r>
              <a:rPr lang="en-US" dirty="0" smtClean="0"/>
              <a:t>the assessment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572000" y="2934765"/>
            <a:ext cx="3835400" cy="36449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Environments </a:t>
            </a:r>
            <a:r>
              <a:rPr lang="en-US" sz="1800" dirty="0" smtClean="0"/>
              <a:t>(rainforests)</a:t>
            </a:r>
          </a:p>
          <a:p>
            <a:r>
              <a:rPr lang="en-US" dirty="0" smtClean="0"/>
              <a:t>Inventors/Inventions</a:t>
            </a:r>
          </a:p>
          <a:p>
            <a:r>
              <a:rPr lang="en-US" dirty="0" smtClean="0"/>
              <a:t>Natural Disasters</a:t>
            </a:r>
          </a:p>
          <a:p>
            <a:r>
              <a:rPr lang="en-US" dirty="0" smtClean="0"/>
              <a:t>Presidents</a:t>
            </a:r>
          </a:p>
          <a:p>
            <a:r>
              <a:rPr lang="en-US" dirty="0" smtClean="0"/>
              <a:t>Mythology</a:t>
            </a:r>
          </a:p>
          <a:p>
            <a:r>
              <a:rPr lang="en-US" dirty="0" smtClean="0"/>
              <a:t>Wars</a:t>
            </a:r>
          </a:p>
          <a:p>
            <a:r>
              <a:rPr lang="en-US" dirty="0" smtClean="0"/>
              <a:t>Geometry</a:t>
            </a:r>
          </a:p>
          <a:p>
            <a:r>
              <a:rPr lang="en-US" dirty="0" smtClean="0"/>
              <a:t>Famous Artists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Composers</a:t>
            </a:r>
          </a:p>
          <a:p>
            <a:r>
              <a:rPr lang="en-US" dirty="0" smtClean="0"/>
              <a:t>Evolution</a:t>
            </a:r>
          </a:p>
          <a:p>
            <a:r>
              <a:rPr lang="en-US" dirty="0" smtClean="0"/>
              <a:t>Journalism</a:t>
            </a:r>
          </a:p>
          <a:p>
            <a:r>
              <a:rPr lang="en-US" dirty="0" smtClean="0"/>
              <a:t>Economics</a:t>
            </a:r>
          </a:p>
          <a:p>
            <a:r>
              <a:rPr lang="en-US" dirty="0" smtClean="0"/>
              <a:t>Earth Day</a:t>
            </a:r>
          </a:p>
          <a:p>
            <a:r>
              <a:rPr lang="en-US" dirty="0" smtClean="0"/>
              <a:t>Fashion Design</a:t>
            </a:r>
          </a:p>
          <a:p>
            <a:r>
              <a:rPr lang="en-US" dirty="0" smtClean="0"/>
              <a:t>Communities</a:t>
            </a:r>
          </a:p>
          <a:p>
            <a:r>
              <a:rPr lang="en-US" dirty="0" smtClean="0"/>
              <a:t>Sport History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Week</a:t>
            </a:r>
            <a:br>
              <a:rPr lang="en-US" dirty="0" smtClean="0"/>
            </a:br>
            <a:r>
              <a:rPr lang="en-US" dirty="0" smtClean="0"/>
              <a:t>Stephanie Vance: Advocacy Guru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736" y="1570240"/>
            <a:ext cx="6381761" cy="3964211"/>
          </a:xfrm>
        </p:spPr>
        <p:txBody>
          <a:bodyPr>
            <a:normAutofit/>
          </a:bodyPr>
          <a:lstStyle/>
          <a:p>
            <a:r>
              <a:rPr lang="en-US" dirty="0" smtClean="0"/>
              <a:t>Author of 4 Books</a:t>
            </a:r>
          </a:p>
          <a:p>
            <a:r>
              <a:rPr lang="en-US" dirty="0" smtClean="0"/>
              <a:t>Former NPR Lobbyist</a:t>
            </a:r>
          </a:p>
          <a:p>
            <a:r>
              <a:rPr lang="en-US" dirty="0" smtClean="0"/>
              <a:t>Legislative Director and Staff Director in Congressional Office</a:t>
            </a:r>
          </a:p>
          <a:p>
            <a:r>
              <a:rPr lang="en-US" dirty="0" smtClean="0">
                <a:hlinkClick r:id="rId2"/>
              </a:rPr>
              <a:t>http://www.advocacyguru.com/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736" y="4699061"/>
            <a:ext cx="1489245" cy="16488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5178" y="4699061"/>
            <a:ext cx="1386747" cy="16707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810" y="4699061"/>
            <a:ext cx="1199133" cy="16488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5484" y="4699061"/>
            <a:ext cx="1215113" cy="167078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4742824"/>
            <a:ext cx="7569200" cy="2115176"/>
          </a:xfrm>
        </p:spPr>
        <p:txBody>
          <a:bodyPr>
            <a:normAutofit/>
          </a:bodyPr>
          <a:lstStyle/>
          <a:p>
            <a:r>
              <a:rPr lang="en-US" dirty="0" smtClean="0"/>
              <a:t>Stephanie Vance</a:t>
            </a:r>
          </a:p>
          <a:p>
            <a:r>
              <a:rPr lang="en-US" u="sng" dirty="0" smtClean="0"/>
              <a:t>Advocacy Guru Offers Ten Tips for Communicating With Legislators </a:t>
            </a:r>
            <a:r>
              <a:rPr lang="en-US" dirty="0" smtClean="0"/>
              <a:t> by Vance</a:t>
            </a:r>
            <a:endParaRPr lang="en-US" u="sng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Houskeeping</a:t>
            </a:r>
            <a:endParaRPr lang="en-US" dirty="0" smtClean="0"/>
          </a:p>
          <a:p>
            <a:r>
              <a:rPr lang="en-US" dirty="0" smtClean="0"/>
              <a:t>Self Evaluation</a:t>
            </a:r>
          </a:p>
          <a:p>
            <a:r>
              <a:rPr lang="en-US" dirty="0" smtClean="0"/>
              <a:t>Web 2.0 &amp; the Big6</a:t>
            </a:r>
          </a:p>
          <a:p>
            <a:r>
              <a:rPr lang="en-US" dirty="0" smtClean="0"/>
              <a:t>Guest Speaker Dane Ward</a:t>
            </a:r>
          </a:p>
          <a:p>
            <a:r>
              <a:rPr lang="en-US" dirty="0" smtClean="0"/>
              <a:t>Small Group Activity in collaboration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Collaboration in the School Social Network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None/>
            </a:pPr>
            <a:endParaRPr lang="en-US" dirty="0" smtClean="0">
              <a:hlinkClick r:id="rId2"/>
            </a:endParaRPr>
          </a:p>
          <a:p>
            <a:pPr marL="342900" lvl="1" indent="-342900">
              <a:buFont typeface="Arial"/>
              <a:buChar char="•"/>
            </a:pPr>
            <a:r>
              <a:rPr lang="en-US" dirty="0" smtClean="0">
                <a:hlinkClick r:id="rId2"/>
              </a:rPr>
              <a:t>http://www.analytictech.com/Netdraw/netdraw.htm</a:t>
            </a:r>
            <a:endParaRPr lang="en-US" dirty="0" smtClean="0"/>
          </a:p>
          <a:p>
            <a:pPr marL="342900" lvl="1" indent="-342900">
              <a:buNone/>
            </a:pPr>
            <a:endParaRPr lang="en-US" dirty="0" smtClean="0"/>
          </a:p>
          <a:p>
            <a:pPr marL="342900" lvl="1" indent="-342900">
              <a:buNone/>
            </a:pPr>
            <a:r>
              <a:rPr lang="en-US" dirty="0" smtClean="0"/>
              <a:t>“Seeing this in black and white makes me realize there are some areas that I can really beef up and concentrate on next year.”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Literacy Summit</a:t>
            </a:r>
          </a:p>
          <a:p>
            <a:r>
              <a:rPr lang="en-US" dirty="0" smtClean="0"/>
              <a:t>Moveable Feast</a:t>
            </a:r>
          </a:p>
          <a:p>
            <a:r>
              <a:rPr lang="en-US" dirty="0" smtClean="0"/>
              <a:t>Collaboration Project Due Next Week</a:t>
            </a:r>
          </a:p>
          <a:p>
            <a:r>
              <a:rPr lang="en-US" dirty="0" smtClean="0"/>
              <a:t>Change in Syllabus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Evaluation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well have you contributed to discussion either through audio, chat, other?</a:t>
            </a:r>
          </a:p>
          <a:p>
            <a:r>
              <a:rPr lang="en-US" dirty="0" smtClean="0"/>
              <a:t>Do you feel what you’ve contributed has added to your classmates discovery of information literacy?</a:t>
            </a:r>
          </a:p>
          <a:p>
            <a:r>
              <a:rPr lang="en-US" dirty="0" smtClean="0"/>
              <a:t>What ways do you think the instructor could better prompt discussion?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Explorations in Collaboration</a:t>
            </a:r>
            <a:br>
              <a:rPr lang="en-US" dirty="0" smtClean="0"/>
            </a:br>
            <a:r>
              <a:rPr lang="en-US" dirty="0" smtClean="0"/>
              <a:t>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b="1" dirty="0" smtClean="0"/>
              <a:t>	You may select from one of the following options. Write a 2-3 page paper describing your observations relating to collaboration. </a:t>
            </a:r>
          </a:p>
          <a:p>
            <a:r>
              <a:rPr lang="en-US" b="1" dirty="0" smtClean="0"/>
              <a:t>1. If you are a school media specialist, approach a teacher with a possible project for collaboration. If you are a teacher, approach a media specialist with a possible project for collaboration. </a:t>
            </a:r>
          </a:p>
          <a:p>
            <a:r>
              <a:rPr lang="en-US" b="1" dirty="0" smtClean="0"/>
              <a:t>2. Observe a media specialist presenting a lesson. </a:t>
            </a:r>
          </a:p>
          <a:p>
            <a:r>
              <a:rPr lang="en-US" b="1" dirty="0" smtClean="0"/>
              <a:t>3. Interview a school librarian about his/her collaboration experience. 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Explorations in Collaboration</a:t>
            </a:r>
            <a:br>
              <a:rPr lang="en-US" dirty="0" smtClean="0"/>
            </a:br>
            <a:r>
              <a:rPr lang="en-US" dirty="0" smtClean="0"/>
              <a:t>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Detailed description of the observation, discussion, or interview. 	</a:t>
            </a:r>
          </a:p>
          <a:p>
            <a:r>
              <a:rPr lang="en-US" dirty="0" smtClean="0"/>
              <a:t>What is your evaluation of the collaboration that occurred? How effective was the collaboration 	</a:t>
            </a:r>
          </a:p>
          <a:p>
            <a:r>
              <a:rPr lang="en-US" dirty="0" smtClean="0"/>
              <a:t>Collaboration 	A meaningful lesson was observed, created, or discussed in an interview. 	</a:t>
            </a:r>
          </a:p>
          <a:p>
            <a:r>
              <a:rPr lang="en-US" dirty="0" smtClean="0"/>
              <a:t>Suggestions for Improvement 	What could this media specialist or you have done to improve the collaboration? 	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17243</TotalTime>
  <Words>767</Words>
  <Application>Microsoft Macintosh PowerPoint</Application>
  <PresentationFormat>On-screen Show (4:3)</PresentationFormat>
  <Paragraphs>184</Paragraphs>
  <Slides>33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Information Literacy Instruction for School Libraries</vt:lpstr>
      <vt:lpstr>Welcome back Everyone!</vt:lpstr>
      <vt:lpstr>Question of the week</vt:lpstr>
      <vt:lpstr>Agenda</vt:lpstr>
      <vt:lpstr>Collaboration in the School Social Network </vt:lpstr>
      <vt:lpstr>Housekeeping</vt:lpstr>
      <vt:lpstr>Self Evaluation</vt:lpstr>
      <vt:lpstr>Explorations in Collaboration Assignment </vt:lpstr>
      <vt:lpstr>Explorations in Collaboration Assignment </vt:lpstr>
      <vt:lpstr>iWonder</vt:lpstr>
      <vt:lpstr>It all starts with a question.</vt:lpstr>
      <vt:lpstr>It should be something you are really interested in.</vt:lpstr>
      <vt:lpstr>Where do you find the answers?</vt:lpstr>
      <vt:lpstr>Make a plan to find the answer.</vt:lpstr>
      <vt:lpstr>Where might you find answers?</vt:lpstr>
      <vt:lpstr>How will you know which sources are good ones?</vt:lpstr>
      <vt:lpstr>Expect to find more questions along the way.</vt:lpstr>
      <vt:lpstr>Now that you know…</vt:lpstr>
      <vt:lpstr>What will you do?</vt:lpstr>
      <vt:lpstr>How will you share what you’ve learned?</vt:lpstr>
      <vt:lpstr>Resources</vt:lpstr>
      <vt:lpstr>Web 2.0 &amp; the Big6</vt:lpstr>
      <vt:lpstr>Web 2.0 &amp; the Big6</vt:lpstr>
      <vt:lpstr>Web 2.0 &amp; The Big6</vt:lpstr>
      <vt:lpstr>Web 2.0 Tools</vt:lpstr>
      <vt:lpstr>Web 2.0</vt:lpstr>
      <vt:lpstr>Guest Speaker</vt:lpstr>
      <vt:lpstr>Collaboration Excercise</vt:lpstr>
      <vt:lpstr>Collaboration Excercise</vt:lpstr>
      <vt:lpstr>Collaboration Exercise Components</vt:lpstr>
      <vt:lpstr>Topics</vt:lpstr>
      <vt:lpstr>Next Week Stephanie Vance: Advocacy Guru</vt:lpstr>
      <vt:lpstr>Guest Speaker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Chris Bohne</dc:creator>
  <cp:lastModifiedBy>Chris Bohne</cp:lastModifiedBy>
  <cp:revision>75</cp:revision>
  <dcterms:created xsi:type="dcterms:W3CDTF">2012-04-03T01:16:34Z</dcterms:created>
  <dcterms:modified xsi:type="dcterms:W3CDTF">2012-04-03T01:20:38Z</dcterms:modified>
</cp:coreProperties>
</file>